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2" r:id="rId2"/>
    <p:sldId id="323" r:id="rId3"/>
    <p:sldId id="325" r:id="rId4"/>
    <p:sldId id="319" r:id="rId5"/>
    <p:sldId id="320" r:id="rId6"/>
    <p:sldId id="326" r:id="rId7"/>
    <p:sldId id="306" r:id="rId8"/>
    <p:sldId id="307" r:id="rId9"/>
    <p:sldId id="328" r:id="rId10"/>
    <p:sldId id="309" r:id="rId11"/>
    <p:sldId id="329" r:id="rId12"/>
    <p:sldId id="330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7DF77"/>
    <a:srgbClr val="0E0EFE"/>
    <a:srgbClr val="FF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0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ma julieth bonilla macias" userId="8433d2025679c0df" providerId="LiveId" clId="{B1170DFE-25DC-4349-AF8C-47304448B36E}"/>
    <pc:docChg chg="modSld">
      <pc:chgData name="zulma julieth bonilla macias" userId="8433d2025679c0df" providerId="LiveId" clId="{B1170DFE-25DC-4349-AF8C-47304448B36E}" dt="2023-06-01T16:28:11.908" v="0" actId="20577"/>
      <pc:docMkLst>
        <pc:docMk/>
      </pc:docMkLst>
      <pc:sldChg chg="modSp mod">
        <pc:chgData name="zulma julieth bonilla macias" userId="8433d2025679c0df" providerId="LiveId" clId="{B1170DFE-25DC-4349-AF8C-47304448B36E}" dt="2023-06-01T16:28:11.908" v="0" actId="20577"/>
        <pc:sldMkLst>
          <pc:docMk/>
          <pc:sldMk cId="553541164" sldId="307"/>
        </pc:sldMkLst>
        <pc:spChg chg="mod">
          <ac:chgData name="zulma julieth bonilla macias" userId="8433d2025679c0df" providerId="LiveId" clId="{B1170DFE-25DC-4349-AF8C-47304448B36E}" dt="2023-06-01T16:28:11.908" v="0" actId="20577"/>
          <ac:spMkLst>
            <pc:docMk/>
            <pc:sldMk cId="553541164" sldId="307"/>
            <ac:spMk id="12" creationId="{377871EB-1273-4091-B470-3139CBF455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6611-5DF8-42F2-97D7-12F8C63EFCF5}" type="datetimeFigureOut">
              <a:rPr lang="es-CO" smtClean="0"/>
              <a:t>31/05/2023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B847-D40C-4B9C-B2BF-EE413F4876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20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293-B1B3-4912-8EBC-1E986400C04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53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293-B1B3-4912-8EBC-1E986400C04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264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293-B1B3-4912-8EBC-1E986400C04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58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17293-B1B3-4912-8EBC-1E986400C04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76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28E043D-6AA4-4B71-AFA3-03F3B3DC0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6D46B-7C28-6F43-8E92-F84E017E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2899"/>
            <a:ext cx="9144000" cy="627063"/>
          </a:xfrm>
        </p:spPr>
        <p:txBody>
          <a:bodyPr anchor="b">
            <a:normAutofit/>
          </a:bodyPr>
          <a:lstStyle>
            <a:lvl1pPr algn="ctr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08294-E506-7346-B9FD-DE8873366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77862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6E7528-9357-8D42-8C4D-A54645DE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4433458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Fecha: 00/00/0000</a:t>
            </a:r>
          </a:p>
        </p:txBody>
      </p:sp>
    </p:spTree>
    <p:extLst>
      <p:ext uri="{BB962C8B-B14F-4D97-AF65-F5344CB8AC3E}">
        <p14:creationId xmlns:p14="http://schemas.microsoft.com/office/powerpoint/2010/main" val="95205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6D46B-7C28-6F43-8E92-F84E017E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2899"/>
            <a:ext cx="9144000" cy="627063"/>
          </a:xfrm>
        </p:spPr>
        <p:txBody>
          <a:bodyPr anchor="b">
            <a:normAutofit/>
          </a:bodyPr>
          <a:lstStyle>
            <a:lvl1pPr algn="ctr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08294-E506-7346-B9FD-DE8873366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77862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6E7528-9357-8D42-8C4D-A54645DE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4433458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Fecha: 00/00/0000</a:t>
            </a:r>
          </a:p>
        </p:txBody>
      </p:sp>
    </p:spTree>
    <p:extLst>
      <p:ext uri="{BB962C8B-B14F-4D97-AF65-F5344CB8AC3E}">
        <p14:creationId xmlns:p14="http://schemas.microsoft.com/office/powerpoint/2010/main" val="220796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636787B-CF5B-4680-A169-322FF0A18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1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id="{E1F2FD3A-7868-416B-AD08-FFFD0EF34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9" y="0"/>
            <a:ext cx="12198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6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993B08-3235-FE4D-A3D1-1DC45D6F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382D2E-D96F-794F-88C9-CF25F00F2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46D8B-D609-FE40-A0F9-B26BF92A3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40099-4AE7-D048-A738-1E52B49018DA}" type="datetimeFigureOut">
              <a:rPr lang="es-CO" smtClean="0"/>
              <a:t>31/05/2023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882839-9063-6342-8F36-C5DFAB7B6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A37BED-D04A-6E4E-B388-1B7E654A3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C661-3509-F941-AF94-E18DC2A4DA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6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iosadministrativos.uniandes.edu.co/s/servicios-de-contratos-civil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01F37-1E24-EB4A-B611-9EF62186E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Contratos Civiles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54EE93-A6E2-3348-80EC-B15A761C2C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Manual Contratistas</a:t>
            </a:r>
          </a:p>
        </p:txBody>
      </p:sp>
    </p:spTree>
    <p:extLst>
      <p:ext uri="{BB962C8B-B14F-4D97-AF65-F5344CB8AC3E}">
        <p14:creationId xmlns:p14="http://schemas.microsoft.com/office/powerpoint/2010/main" val="412204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5.4.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9A34F6-3DE0-CEE9-E887-D974BB8F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54" y="940905"/>
            <a:ext cx="3835976" cy="5270116"/>
          </a:xfrm>
          <a:prstGeom prst="rect">
            <a:avLst/>
          </a:prstGeom>
        </p:spPr>
      </p:pic>
      <p:sp>
        <p:nvSpPr>
          <p:cNvPr id="4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1797735" y="5352043"/>
            <a:ext cx="1604358" cy="858978"/>
          </a:xfrm>
          <a:prstGeom prst="wedgeRoundRectCallout">
            <a:avLst>
              <a:gd name="adj1" fmla="val 128241"/>
              <a:gd name="adj2" fmla="val 470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Declaración de origen de fondos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73458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399F83C-85FE-FE7C-A02E-392743B5CF89}"/>
              </a:ext>
            </a:extLst>
          </p:cNvPr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5.5.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FFC694-BFD3-7EBA-A632-4AFF5B31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2" y="1033666"/>
            <a:ext cx="3913591" cy="5135217"/>
          </a:xfrm>
          <a:prstGeom prst="rect">
            <a:avLst/>
          </a:prstGeom>
        </p:spPr>
      </p:pic>
      <p:sp>
        <p:nvSpPr>
          <p:cNvPr id="6" name="Llamada rectangular redondeada 9">
            <a:extLst>
              <a:ext uri="{FF2B5EF4-FFF2-40B4-BE49-F238E27FC236}">
                <a16:creationId xmlns:a16="http://schemas.microsoft.com/office/drawing/2014/main" id="{97012F4D-78E2-44AB-3CF4-3BC2D67B98D8}"/>
              </a:ext>
            </a:extLst>
          </p:cNvPr>
          <p:cNvSpPr/>
          <p:nvPr/>
        </p:nvSpPr>
        <p:spPr>
          <a:xfrm>
            <a:off x="5168236" y="5199682"/>
            <a:ext cx="1351946" cy="969201"/>
          </a:xfrm>
          <a:prstGeom prst="wedgeRoundRectCallout">
            <a:avLst>
              <a:gd name="adj1" fmla="val 118077"/>
              <a:gd name="adj2" fmla="val 1573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Declaración de prevención de lavado de activos</a:t>
            </a:r>
            <a:endParaRPr lang="es-CO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840CF1-DFBA-2079-74AA-FE7E2445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677" y="1033666"/>
            <a:ext cx="4356899" cy="52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5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CBADBD1-FFD1-225F-0FE0-39A48CE90167}"/>
              </a:ext>
            </a:extLst>
          </p:cNvPr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5.6.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45AFD4-B6DB-B11B-7630-D8CE6D49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8" y="774329"/>
            <a:ext cx="3856383" cy="5390492"/>
          </a:xfrm>
          <a:prstGeom prst="rect">
            <a:avLst/>
          </a:prstGeom>
        </p:spPr>
      </p:pic>
      <p:sp>
        <p:nvSpPr>
          <p:cNvPr id="5" name="Llamada rectangular redondeada 9">
            <a:extLst>
              <a:ext uri="{FF2B5EF4-FFF2-40B4-BE49-F238E27FC236}">
                <a16:creationId xmlns:a16="http://schemas.microsoft.com/office/drawing/2014/main" id="{7D06FB26-42B2-54DE-D974-D14F51D0FBCA}"/>
              </a:ext>
            </a:extLst>
          </p:cNvPr>
          <p:cNvSpPr/>
          <p:nvPr/>
        </p:nvSpPr>
        <p:spPr>
          <a:xfrm>
            <a:off x="2594722" y="5075582"/>
            <a:ext cx="1844755" cy="825849"/>
          </a:xfrm>
          <a:prstGeom prst="wedgeRoundRectCallout">
            <a:avLst>
              <a:gd name="adj1" fmla="val 113139"/>
              <a:gd name="adj2" fmla="val 413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Declaración de inducción a manejo de seguridad y salud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96827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5.7.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425C82-E871-0EB7-2F19-1A04906A9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14" y="931472"/>
            <a:ext cx="5229539" cy="5268421"/>
          </a:xfrm>
          <a:prstGeom prst="rect">
            <a:avLst/>
          </a:prstGeom>
        </p:spPr>
      </p:pic>
      <p:sp>
        <p:nvSpPr>
          <p:cNvPr id="4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2016447" y="4986078"/>
            <a:ext cx="1899310" cy="858978"/>
          </a:xfrm>
          <a:prstGeom prst="wedgeRoundRectCallout">
            <a:avLst>
              <a:gd name="adj1" fmla="val 120755"/>
              <a:gd name="adj2" fmla="val 876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Declaración de NO-repudio al proceso de firma electrónica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7908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5.8.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C71F3E-6BFB-C4FD-F744-25EA18D2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06" y="774329"/>
            <a:ext cx="3629037" cy="55005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4A0155-0F9D-1D06-AD12-F8F018D12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585" y="1497868"/>
            <a:ext cx="4736586" cy="2350815"/>
          </a:xfrm>
          <a:prstGeom prst="rect">
            <a:avLst/>
          </a:prstGeom>
        </p:spPr>
      </p:pic>
      <p:sp>
        <p:nvSpPr>
          <p:cNvPr id="5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442719" y="1068379"/>
            <a:ext cx="1604358" cy="858978"/>
          </a:xfrm>
          <a:prstGeom prst="wedgeRoundRectCallout">
            <a:avLst>
              <a:gd name="adj1" fmla="val 137276"/>
              <a:gd name="adj2" fmla="val 4270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Declaración de existencia de conflicto de intereses</a:t>
            </a:r>
            <a:endParaRPr lang="es-CO" sz="1600" dirty="0"/>
          </a:p>
        </p:txBody>
      </p:sp>
      <p:sp>
        <p:nvSpPr>
          <p:cNvPr id="6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495259" y="2786335"/>
            <a:ext cx="1604358" cy="858978"/>
          </a:xfrm>
          <a:prstGeom prst="wedgeRoundRectCallout">
            <a:avLst>
              <a:gd name="adj1" fmla="val 138928"/>
              <a:gd name="adj2" fmla="val 2419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Declaración de vínculo de parentesco</a:t>
            </a:r>
            <a:endParaRPr lang="es-CO" sz="1600" dirty="0"/>
          </a:p>
        </p:txBody>
      </p:sp>
      <p:sp>
        <p:nvSpPr>
          <p:cNvPr id="7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442719" y="4504291"/>
            <a:ext cx="1604358" cy="858978"/>
          </a:xfrm>
          <a:prstGeom prst="wedgeRoundRectCallout">
            <a:avLst>
              <a:gd name="adj1" fmla="val 152970"/>
              <a:gd name="adj2" fmla="val -10231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Información de persona con parentesco</a:t>
            </a:r>
            <a:endParaRPr lang="es-CO" sz="1600" dirty="0"/>
          </a:p>
        </p:txBody>
      </p:sp>
      <p:sp>
        <p:nvSpPr>
          <p:cNvPr id="15" name="Llamada rectangular redondeada 9">
            <a:extLst>
              <a:ext uri="{FF2B5EF4-FFF2-40B4-BE49-F238E27FC236}">
                <a16:creationId xmlns:a16="http://schemas.microsoft.com/office/drawing/2014/main" id="{90C780AA-48D9-EAEC-82BF-986E5A34FA31}"/>
              </a:ext>
            </a:extLst>
          </p:cNvPr>
          <p:cNvSpPr/>
          <p:nvPr/>
        </p:nvSpPr>
        <p:spPr>
          <a:xfrm>
            <a:off x="7241175" y="4572222"/>
            <a:ext cx="2048599" cy="858978"/>
          </a:xfrm>
          <a:prstGeom prst="wedgeRoundRectCallout">
            <a:avLst>
              <a:gd name="adj1" fmla="val -43620"/>
              <a:gd name="adj2" fmla="val -31367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Declaración de veracidad de la información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02785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6. Proceso finalizado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3EE423-C7F0-4F3B-BD63-99D68BC7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384" y="2566987"/>
            <a:ext cx="6210300" cy="1724025"/>
          </a:xfrm>
          <a:prstGeom prst="rect">
            <a:avLst/>
          </a:prstGeom>
        </p:spPr>
      </p:pic>
      <p:sp>
        <p:nvSpPr>
          <p:cNvPr id="4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814648" y="1490549"/>
            <a:ext cx="1928552" cy="1076437"/>
          </a:xfrm>
          <a:prstGeom prst="wedgeRoundRectCallout">
            <a:avLst>
              <a:gd name="adj1" fmla="val 107754"/>
              <a:gd name="adj2" fmla="val 7356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Mensaje de proceso de actualización correcto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5524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2"/>
          <p:cNvSpPr/>
          <p:nvPr/>
        </p:nvSpPr>
        <p:spPr>
          <a:xfrm>
            <a:off x="671742" y="440263"/>
            <a:ext cx="77578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55700">
              <a:defRPr sz="72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77850" hangingPunct="0"/>
            <a:r>
              <a:rPr lang="es-CO" sz="3400" b="1" kern="0" dirty="0">
                <a:solidFill>
                  <a:srgbClr val="262E31"/>
                </a:solidFill>
                <a:latin typeface="+mn-lt"/>
                <a:ea typeface="Montserrat"/>
                <a:cs typeface="Montserrat Light"/>
              </a:rPr>
              <a:t>1. Correo electrónico de bienvenida</a:t>
            </a:r>
            <a:endParaRPr sz="3400" b="1" kern="0" dirty="0">
              <a:solidFill>
                <a:srgbClr val="262E31"/>
              </a:solidFill>
              <a:latin typeface="+mn-lt"/>
              <a:ea typeface="Montserrat"/>
              <a:cs typeface="Montserrat Light"/>
            </a:endParaRPr>
          </a:p>
        </p:txBody>
      </p:sp>
      <p:sp>
        <p:nvSpPr>
          <p:cNvPr id="95" name="Shape 94"/>
          <p:cNvSpPr/>
          <p:nvPr/>
        </p:nvSpPr>
        <p:spPr>
          <a:xfrm>
            <a:off x="2682526" y="3054870"/>
            <a:ext cx="2431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55700">
              <a:lnSpc>
                <a:spcPct val="80000"/>
              </a:lnSpc>
              <a:defRPr sz="4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577850" hangingPunct="0">
              <a:lnSpc>
                <a:spcPct val="100000"/>
              </a:lnSpc>
            </a:pPr>
            <a:endParaRPr sz="2400" kern="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267B17-7F16-46F0-9718-8EAF24045E54}"/>
              </a:ext>
            </a:extLst>
          </p:cNvPr>
          <p:cNvSpPr txBox="1"/>
          <p:nvPr/>
        </p:nvSpPr>
        <p:spPr>
          <a:xfrm>
            <a:off x="871538" y="2014538"/>
            <a:ext cx="4177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Todo nuevo contratista recibirá un electrónico de bienvenida a la Comunidad de Servicios Administrativos de la Universidad de los Andes.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96F9D2-44A1-4D0E-A6B2-329CFDF27876}"/>
              </a:ext>
            </a:extLst>
          </p:cNvPr>
          <p:cNvSpPr txBox="1"/>
          <p:nvPr/>
        </p:nvSpPr>
        <p:spPr>
          <a:xfrm>
            <a:off x="871537" y="3864369"/>
            <a:ext cx="4363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Deberá realizar los pasos que en el correo le indican, siendo el primero de ellos, ingresar al enlace: </a:t>
            </a:r>
            <a:r>
              <a:rPr lang="es-CO" dirty="0">
                <a:hlinkClick r:id="rId3"/>
              </a:rPr>
              <a:t>https://serviciosadministrativos.uniandes.edu.co/s/servicios-de-contratos-civiles</a:t>
            </a:r>
            <a:r>
              <a:rPr lang="es-CO" dirty="0"/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A0963FD-1D4E-40A3-8F99-010297DD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275907"/>
            <a:ext cx="4640914" cy="47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2"/>
          <p:cNvSpPr/>
          <p:nvPr/>
        </p:nvSpPr>
        <p:spPr>
          <a:xfrm>
            <a:off x="671742" y="394097"/>
            <a:ext cx="775788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55700">
              <a:defRPr sz="72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77850" hangingPunct="0"/>
            <a:r>
              <a:rPr lang="es-CO" sz="4000" b="1" kern="0" dirty="0">
                <a:solidFill>
                  <a:srgbClr val="262E31"/>
                </a:solidFill>
                <a:latin typeface="+mn-lt"/>
                <a:ea typeface="Montserrat"/>
                <a:cs typeface="Montserrat Light"/>
              </a:rPr>
              <a:t>2. Actualizar contraseña</a:t>
            </a:r>
            <a:endParaRPr sz="4000" b="1" kern="0" dirty="0">
              <a:solidFill>
                <a:srgbClr val="262E31"/>
              </a:solidFill>
              <a:latin typeface="+mn-lt"/>
              <a:ea typeface="Montserrat"/>
              <a:cs typeface="Montserrat Light"/>
            </a:endParaRPr>
          </a:p>
        </p:txBody>
      </p:sp>
      <p:sp>
        <p:nvSpPr>
          <p:cNvPr id="95" name="Shape 94"/>
          <p:cNvSpPr/>
          <p:nvPr/>
        </p:nvSpPr>
        <p:spPr>
          <a:xfrm>
            <a:off x="2682526" y="3054870"/>
            <a:ext cx="2431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55700">
              <a:lnSpc>
                <a:spcPct val="80000"/>
              </a:lnSpc>
              <a:defRPr sz="4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577850" hangingPunct="0">
              <a:lnSpc>
                <a:spcPct val="100000"/>
              </a:lnSpc>
            </a:pPr>
            <a:endParaRPr sz="2400" kern="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267B17-7F16-46F0-9718-8EAF24045E54}"/>
              </a:ext>
            </a:extLst>
          </p:cNvPr>
          <p:cNvSpPr txBox="1"/>
          <p:nvPr/>
        </p:nvSpPr>
        <p:spPr>
          <a:xfrm>
            <a:off x="871536" y="1946874"/>
            <a:ext cx="4943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Si es la primera vez que inicia sesión en la Comunidad de Servicios Administrativos, el sistema le indicará que debe cambiar la contraseña (aplica solo para correos </a:t>
            </a:r>
            <a:r>
              <a:rPr lang="es-CO" b="1" dirty="0"/>
              <a:t>no</a:t>
            </a:r>
            <a:r>
              <a:rPr lang="es-CO" dirty="0"/>
              <a:t> Uniandes).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30E88-A704-455C-A0A0-9E35053A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2" y="701873"/>
            <a:ext cx="3170911" cy="540967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542BF3-6406-438D-9659-2DDA78ABAF65}"/>
              </a:ext>
            </a:extLst>
          </p:cNvPr>
          <p:cNvSpPr txBox="1"/>
          <p:nvPr/>
        </p:nvSpPr>
        <p:spPr>
          <a:xfrm>
            <a:off x="871537" y="3934869"/>
            <a:ext cx="494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Si previamente conoce su usuario y contraseña, puede omitir este paso.</a:t>
            </a:r>
          </a:p>
        </p:txBody>
      </p:sp>
    </p:spTree>
    <p:extLst>
      <p:ext uri="{BB962C8B-B14F-4D97-AF65-F5344CB8AC3E}">
        <p14:creationId xmlns:p14="http://schemas.microsoft.com/office/powerpoint/2010/main" val="39308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2"/>
          <p:cNvSpPr/>
          <p:nvPr/>
        </p:nvSpPr>
        <p:spPr>
          <a:xfrm>
            <a:off x="671742" y="394097"/>
            <a:ext cx="775788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55700">
              <a:defRPr sz="72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77850" hangingPunct="0"/>
            <a:r>
              <a:rPr lang="es-CO" sz="4000" b="1" kern="0" dirty="0">
                <a:solidFill>
                  <a:srgbClr val="262E31"/>
                </a:solidFill>
                <a:latin typeface="+mn-lt"/>
                <a:ea typeface="Montserrat"/>
                <a:cs typeface="Montserrat Light"/>
              </a:rPr>
              <a:t>3. Inicio de sesión</a:t>
            </a:r>
            <a:endParaRPr sz="4000" b="1" kern="0" dirty="0">
              <a:solidFill>
                <a:srgbClr val="262E31"/>
              </a:solidFill>
              <a:latin typeface="+mn-lt"/>
              <a:ea typeface="Montserrat"/>
              <a:cs typeface="Montserrat Light"/>
            </a:endParaRPr>
          </a:p>
        </p:txBody>
      </p:sp>
      <p:sp>
        <p:nvSpPr>
          <p:cNvPr id="95" name="Shape 94"/>
          <p:cNvSpPr/>
          <p:nvPr/>
        </p:nvSpPr>
        <p:spPr>
          <a:xfrm>
            <a:off x="2682526" y="3054870"/>
            <a:ext cx="2431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55700">
              <a:lnSpc>
                <a:spcPct val="80000"/>
              </a:lnSpc>
              <a:defRPr sz="4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577850" hangingPunct="0">
              <a:lnSpc>
                <a:spcPct val="100000"/>
              </a:lnSpc>
            </a:pPr>
            <a:endParaRPr sz="2400" kern="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2267B17-7F16-46F0-9718-8EAF24045E54}"/>
              </a:ext>
            </a:extLst>
          </p:cNvPr>
          <p:cNvSpPr txBox="1"/>
          <p:nvPr/>
        </p:nvSpPr>
        <p:spPr>
          <a:xfrm>
            <a:off x="671740" y="3655034"/>
            <a:ext cx="49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Correo No Uniandes: </a:t>
            </a:r>
            <a:r>
              <a:rPr lang="es-CO" dirty="0"/>
              <a:t>si su correo electrónico registrado </a:t>
            </a:r>
            <a:r>
              <a:rPr lang="es-CO" b="1" dirty="0"/>
              <a:t>no</a:t>
            </a:r>
            <a:r>
              <a:rPr lang="es-CO" dirty="0"/>
              <a:t> es Uniandes (Gmail, Hotmail, </a:t>
            </a:r>
            <a:r>
              <a:rPr lang="es-CO" dirty="0" err="1"/>
              <a:t>Yahoo</a:t>
            </a:r>
            <a:r>
              <a:rPr lang="es-CO" dirty="0"/>
              <a:t>, etc.) deberá iniciar sesión con su usuario y contraseña registrada. </a:t>
            </a:r>
            <a:endParaRPr lang="es-CO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75A057E-CC66-4CB4-9F5B-2C632EE6707C}"/>
              </a:ext>
            </a:extLst>
          </p:cNvPr>
          <p:cNvSpPr txBox="1"/>
          <p:nvPr/>
        </p:nvSpPr>
        <p:spPr>
          <a:xfrm>
            <a:off x="671741" y="1854541"/>
            <a:ext cx="49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/>
              <a:t>Correo Uniandes: </a:t>
            </a:r>
            <a:r>
              <a:rPr lang="es-CO" dirty="0"/>
              <a:t>si su correo electrónico registrado es Uniandes, deberá iniciar sesión utilizando el botón “Uniandes-Comunidad-Global”. </a:t>
            </a:r>
            <a:endParaRPr lang="es-CO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28053D-6762-83FE-168D-7404F8FA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054" y="567716"/>
            <a:ext cx="4102100" cy="5270500"/>
          </a:xfrm>
          <a:prstGeom prst="rect">
            <a:avLst/>
          </a:prstGeom>
        </p:spPr>
      </p:pic>
      <p:sp>
        <p:nvSpPr>
          <p:cNvPr id="12" name="Llamada rectangular redondeada 9">
            <a:extLst>
              <a:ext uri="{FF2B5EF4-FFF2-40B4-BE49-F238E27FC236}">
                <a16:creationId xmlns:a16="http://schemas.microsoft.com/office/drawing/2014/main" id="{D8178BB5-14B0-4E86-AB67-41476AF2A3FC}"/>
              </a:ext>
            </a:extLst>
          </p:cNvPr>
          <p:cNvSpPr/>
          <p:nvPr/>
        </p:nvSpPr>
        <p:spPr>
          <a:xfrm>
            <a:off x="10421630" y="2607917"/>
            <a:ext cx="1610836" cy="923330"/>
          </a:xfrm>
          <a:prstGeom prst="wedgeRoundRectCallout">
            <a:avLst>
              <a:gd name="adj1" fmla="val -133261"/>
              <a:gd name="adj2" fmla="val -3035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Aplica para correos Uniandes</a:t>
            </a:r>
          </a:p>
        </p:txBody>
      </p:sp>
      <p:sp>
        <p:nvSpPr>
          <p:cNvPr id="13" name="Llamada rectangular redondeada 9">
            <a:extLst>
              <a:ext uri="{FF2B5EF4-FFF2-40B4-BE49-F238E27FC236}">
                <a16:creationId xmlns:a16="http://schemas.microsoft.com/office/drawing/2014/main" id="{A8AA9FB9-E814-4D7E-882C-1C5DAA7DEFF4}"/>
              </a:ext>
            </a:extLst>
          </p:cNvPr>
          <p:cNvSpPr/>
          <p:nvPr/>
        </p:nvSpPr>
        <p:spPr>
          <a:xfrm>
            <a:off x="10421630" y="4349963"/>
            <a:ext cx="1610836" cy="923330"/>
          </a:xfrm>
          <a:prstGeom prst="wedgeRoundRectCallout">
            <a:avLst>
              <a:gd name="adj1" fmla="val -122566"/>
              <a:gd name="adj2" fmla="val -7628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Aplica para correos no Uniandes</a:t>
            </a:r>
          </a:p>
        </p:txBody>
      </p:sp>
    </p:spTree>
    <p:extLst>
      <p:ext uri="{BB962C8B-B14F-4D97-AF65-F5344CB8AC3E}">
        <p14:creationId xmlns:p14="http://schemas.microsoft.com/office/powerpoint/2010/main" val="25641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2"/>
          <p:cNvSpPr/>
          <p:nvPr/>
        </p:nvSpPr>
        <p:spPr>
          <a:xfrm>
            <a:off x="671742" y="446175"/>
            <a:ext cx="894917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55700">
              <a:defRPr sz="7200">
                <a:solidFill>
                  <a:srgbClr val="323C4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577850" hangingPunct="0"/>
            <a:r>
              <a:rPr lang="es-CO" sz="3400" b="1" kern="0" dirty="0">
                <a:solidFill>
                  <a:srgbClr val="262E31"/>
                </a:solidFill>
                <a:latin typeface="Montserrat Light"/>
                <a:ea typeface="Montserrat"/>
                <a:cs typeface="Montserrat Light"/>
              </a:rPr>
              <a:t>4. Ingresar al formulario para contratistas</a:t>
            </a:r>
            <a:endParaRPr sz="3400" b="1" kern="0" dirty="0">
              <a:solidFill>
                <a:srgbClr val="262E31"/>
              </a:solidFill>
              <a:latin typeface="Montserrat Light"/>
              <a:ea typeface="Montserrat"/>
              <a:cs typeface="Montserrat Light"/>
            </a:endParaRPr>
          </a:p>
        </p:txBody>
      </p:sp>
      <p:sp>
        <p:nvSpPr>
          <p:cNvPr id="95" name="Shape 94"/>
          <p:cNvSpPr/>
          <p:nvPr/>
        </p:nvSpPr>
        <p:spPr>
          <a:xfrm>
            <a:off x="2682526" y="3054870"/>
            <a:ext cx="2431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155700">
              <a:lnSpc>
                <a:spcPct val="80000"/>
              </a:lnSpc>
              <a:defRPr sz="4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577850" hangingPunct="0">
              <a:lnSpc>
                <a:spcPct val="100000"/>
              </a:lnSpc>
            </a:pPr>
            <a:endParaRPr sz="2400" kern="0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8285018" y="1754909"/>
            <a:ext cx="757382" cy="4156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D9234C-09B3-E040-BEF5-83752D87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42" y="1664553"/>
            <a:ext cx="9364842" cy="3795343"/>
          </a:xfrm>
          <a:prstGeom prst="rect">
            <a:avLst/>
          </a:prstGeom>
        </p:spPr>
      </p:pic>
      <p:sp>
        <p:nvSpPr>
          <p:cNvPr id="8" name="Llamada rectangular redondeada 9">
            <a:extLst>
              <a:ext uri="{FF2B5EF4-FFF2-40B4-BE49-F238E27FC236}">
                <a16:creationId xmlns:a16="http://schemas.microsoft.com/office/drawing/2014/main" id="{6CF698DA-9AE1-4BE5-B9DF-C2B3913B0F78}"/>
              </a:ext>
            </a:extLst>
          </p:cNvPr>
          <p:cNvSpPr/>
          <p:nvPr/>
        </p:nvSpPr>
        <p:spPr>
          <a:xfrm>
            <a:off x="10242400" y="2666968"/>
            <a:ext cx="1610836" cy="2002616"/>
          </a:xfrm>
          <a:prstGeom prst="wedgeRoundRectCallout">
            <a:avLst>
              <a:gd name="adj1" fmla="val -257899"/>
              <a:gd name="adj2" fmla="val -7824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Utilice el  enlace “Contratista”, en el menú de la página de inicio para ir al formulario requerido.</a:t>
            </a:r>
          </a:p>
        </p:txBody>
      </p:sp>
      <p:sp>
        <p:nvSpPr>
          <p:cNvPr id="3" name="Elipse 2"/>
          <p:cNvSpPr/>
          <p:nvPr/>
        </p:nvSpPr>
        <p:spPr>
          <a:xfrm>
            <a:off x="6416461" y="1709932"/>
            <a:ext cx="757382" cy="397164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20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B80E591-11E4-A4AD-F3C7-A1A659F03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37" y="1037630"/>
            <a:ext cx="4255052" cy="51872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8E8779-4881-0BAE-27D9-27DF21FA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01" y="1037630"/>
            <a:ext cx="4325199" cy="363468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67A458C-DF78-0B2A-7722-5BBB5079D83C}"/>
              </a:ext>
            </a:extLst>
          </p:cNvPr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Llamada rectangular redondeada 9">
            <a:extLst>
              <a:ext uri="{FF2B5EF4-FFF2-40B4-BE49-F238E27FC236}">
                <a16:creationId xmlns:a16="http://schemas.microsoft.com/office/drawing/2014/main" id="{D705FDD8-5E87-B392-8C1D-9C1A70339415}"/>
              </a:ext>
            </a:extLst>
          </p:cNvPr>
          <p:cNvSpPr/>
          <p:nvPr/>
        </p:nvSpPr>
        <p:spPr>
          <a:xfrm>
            <a:off x="560717" y="5189150"/>
            <a:ext cx="2294313" cy="856211"/>
          </a:xfrm>
          <a:prstGeom prst="wedgeRoundRectCallout">
            <a:avLst>
              <a:gd name="adj1" fmla="val 10562"/>
              <a:gd name="adj2" fmla="val -25012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Consulte estos canales si tiene alguna inquietud o pregunta</a:t>
            </a:r>
          </a:p>
        </p:txBody>
      </p:sp>
      <p:sp>
        <p:nvSpPr>
          <p:cNvPr id="6" name="Llamada rectangular redondeada 9">
            <a:extLst>
              <a:ext uri="{FF2B5EF4-FFF2-40B4-BE49-F238E27FC236}">
                <a16:creationId xmlns:a16="http://schemas.microsoft.com/office/drawing/2014/main" id="{9DB6227D-ECEF-9837-CA74-EE85B035C434}"/>
              </a:ext>
            </a:extLst>
          </p:cNvPr>
          <p:cNvSpPr/>
          <p:nvPr/>
        </p:nvSpPr>
        <p:spPr>
          <a:xfrm>
            <a:off x="3974635" y="4935616"/>
            <a:ext cx="1885196" cy="1145900"/>
          </a:xfrm>
          <a:prstGeom prst="wedgeRoundRectCallout">
            <a:avLst>
              <a:gd name="adj1" fmla="val 121500"/>
              <a:gd name="adj2" fmla="val 3969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Autorización de tratamiento de datos o </a:t>
            </a:r>
            <a:r>
              <a:rPr lang="es-CO" sz="1600" i="1" dirty="0"/>
              <a:t>Habeas Data</a:t>
            </a:r>
          </a:p>
        </p:txBody>
      </p:sp>
    </p:spTree>
    <p:extLst>
      <p:ext uri="{BB962C8B-B14F-4D97-AF65-F5344CB8AC3E}">
        <p14:creationId xmlns:p14="http://schemas.microsoft.com/office/powerpoint/2010/main" val="239949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5.1.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1634F9-A9C4-DB88-DBF1-1EE9038EE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18" y="2305878"/>
            <a:ext cx="4645558" cy="37227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1B272F-62B8-A6AB-14D6-52E68D78D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304" y="929701"/>
            <a:ext cx="3834005" cy="5268259"/>
          </a:xfrm>
          <a:prstGeom prst="rect">
            <a:avLst/>
          </a:prstGeom>
        </p:spPr>
      </p:pic>
      <p:sp>
        <p:nvSpPr>
          <p:cNvPr id="6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10171689" y="482137"/>
            <a:ext cx="1885196" cy="865141"/>
          </a:xfrm>
          <a:prstGeom prst="wedgeRoundRectCallout">
            <a:avLst>
              <a:gd name="adj1" fmla="val -86243"/>
              <a:gd name="adj2" fmla="val 15975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Datos de Identificación</a:t>
            </a:r>
            <a:r>
              <a:rPr lang="es-CO" sz="1600" i="1" dirty="0"/>
              <a:t> </a:t>
            </a:r>
            <a:r>
              <a:rPr lang="es-CO" sz="1600" dirty="0"/>
              <a:t>del contratista</a:t>
            </a:r>
          </a:p>
        </p:txBody>
      </p:sp>
      <p:cxnSp>
        <p:nvCxnSpPr>
          <p:cNvPr id="10" name="Conector recto de flecha 9"/>
          <p:cNvCxnSpPr>
            <a:cxnSpLocks/>
          </p:cNvCxnSpPr>
          <p:nvPr/>
        </p:nvCxnSpPr>
        <p:spPr>
          <a:xfrm>
            <a:off x="3273287" y="2703443"/>
            <a:ext cx="31485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5.2.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C59882-6B07-7F1F-8186-D12489DE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30" y="927652"/>
            <a:ext cx="3621889" cy="52694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DCEAD4-7A76-A632-4855-E30F45EFF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79" y="927652"/>
            <a:ext cx="3733495" cy="5377348"/>
          </a:xfrm>
          <a:prstGeom prst="rect">
            <a:avLst/>
          </a:prstGeom>
        </p:spPr>
      </p:pic>
      <p:sp>
        <p:nvSpPr>
          <p:cNvPr id="10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10465448" y="774329"/>
            <a:ext cx="1449845" cy="601596"/>
          </a:xfrm>
          <a:prstGeom prst="wedgeRoundRectCallout">
            <a:avLst>
              <a:gd name="adj1" fmla="val -84358"/>
              <a:gd name="adj2" fmla="val 2021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Información bancaria</a:t>
            </a:r>
          </a:p>
        </p:txBody>
      </p:sp>
      <p:sp>
        <p:nvSpPr>
          <p:cNvPr id="12" name="Llamada rectangular redondeada 11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10607039" y="4572000"/>
            <a:ext cx="1449845" cy="1313234"/>
          </a:xfrm>
          <a:prstGeom prst="wedgeRoundRectCallout">
            <a:avLst>
              <a:gd name="adj1" fmla="val -150908"/>
              <a:gd name="adj2" fmla="val -4664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Datos de cuenta en Colombia</a:t>
            </a:r>
            <a:endParaRPr lang="es-CO" sz="1600" dirty="0">
              <a:solidFill>
                <a:srgbClr val="FF0000"/>
              </a:solidFill>
            </a:endParaRPr>
          </a:p>
        </p:txBody>
      </p:sp>
      <p:sp>
        <p:nvSpPr>
          <p:cNvPr id="7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136033" y="1339782"/>
            <a:ext cx="1351946" cy="935242"/>
          </a:xfrm>
          <a:prstGeom prst="wedgeRoundRectCallout">
            <a:avLst>
              <a:gd name="adj1" fmla="val 71301"/>
              <a:gd name="adj2" fmla="val -3793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Formación académica contratista</a:t>
            </a:r>
          </a:p>
        </p:txBody>
      </p:sp>
      <p:cxnSp>
        <p:nvCxnSpPr>
          <p:cNvPr id="9" name="Conector recto de flecha 8"/>
          <p:cNvCxnSpPr>
            <a:cxnSpLocks/>
          </p:cNvCxnSpPr>
          <p:nvPr/>
        </p:nvCxnSpPr>
        <p:spPr>
          <a:xfrm>
            <a:off x="5070810" y="2840477"/>
            <a:ext cx="142256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4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221" y="251109"/>
            <a:ext cx="1158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>
                    <a:lumMod val="75000"/>
                  </a:schemeClr>
                </a:solidFill>
              </a:rPr>
              <a:t>5.3. 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Formulario Contratista</a:t>
            </a:r>
            <a:endParaRPr lang="es-E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20E036-AA1A-669A-C8B0-ED63EE85A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7" y="1840220"/>
            <a:ext cx="5232375" cy="4222789"/>
          </a:xfrm>
          <a:prstGeom prst="rect">
            <a:avLst/>
          </a:prstGeom>
        </p:spPr>
      </p:pic>
      <p:sp>
        <p:nvSpPr>
          <p:cNvPr id="10" name="Llamada rectangular redondeada 9">
            <a:extLst>
              <a:ext uri="{FF2B5EF4-FFF2-40B4-BE49-F238E27FC236}">
                <a16:creationId xmlns:a16="http://schemas.microsoft.com/office/drawing/2014/main" id="{377871EB-1273-4091-B470-3139CBF45589}"/>
              </a:ext>
            </a:extLst>
          </p:cNvPr>
          <p:cNvSpPr/>
          <p:nvPr/>
        </p:nvSpPr>
        <p:spPr>
          <a:xfrm>
            <a:off x="454803" y="1019651"/>
            <a:ext cx="1449845" cy="601596"/>
          </a:xfrm>
          <a:prstGeom prst="wedgeRoundRectCallout">
            <a:avLst>
              <a:gd name="adj1" fmla="val 34468"/>
              <a:gd name="adj2" fmla="val 8630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Información bancaria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CB9F80-5904-01CC-5D02-6389FC48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194" y="3069761"/>
            <a:ext cx="5867630" cy="2993248"/>
          </a:xfrm>
          <a:prstGeom prst="rect">
            <a:avLst/>
          </a:prstGeom>
        </p:spPr>
      </p:pic>
      <p:sp>
        <p:nvSpPr>
          <p:cNvPr id="11" name="Llamada rectangular redondeada 10">
            <a:extLst>
              <a:ext uri="{FF2B5EF4-FFF2-40B4-BE49-F238E27FC236}">
                <a16:creationId xmlns:a16="http://schemas.microsoft.com/office/drawing/2014/main" id="{75BE2168-FFCB-D379-520B-C6B277F4600A}"/>
              </a:ext>
            </a:extLst>
          </p:cNvPr>
          <p:cNvSpPr/>
          <p:nvPr/>
        </p:nvSpPr>
        <p:spPr>
          <a:xfrm>
            <a:off x="5931022" y="2112955"/>
            <a:ext cx="1449845" cy="601596"/>
          </a:xfrm>
          <a:prstGeom prst="wedgeRoundRectCallout">
            <a:avLst>
              <a:gd name="adj1" fmla="val 34468"/>
              <a:gd name="adj2" fmla="val 10832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/>
              <a:t>Información tributaria</a:t>
            </a:r>
          </a:p>
        </p:txBody>
      </p:sp>
    </p:spTree>
    <p:extLst>
      <p:ext uri="{BB962C8B-B14F-4D97-AF65-F5344CB8AC3E}">
        <p14:creationId xmlns:p14="http://schemas.microsoft.com/office/powerpoint/2010/main" val="202422757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7" id="{8F27A930-ACB6-EC47-9688-452D5013F92C}" vid="{BF4C27DF-D953-1043-867E-5BE7CDAC26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344</Words>
  <Application>Microsoft Office PowerPoint</Application>
  <PresentationFormat>Panorámica</PresentationFormat>
  <Paragraphs>46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Montserrat Light</vt:lpstr>
      <vt:lpstr>Tahoma</vt:lpstr>
      <vt:lpstr>1_Tema de Office</vt:lpstr>
      <vt:lpstr>Contratos Civiles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Alejandra Acuña Garcia</dc:creator>
  <cp:lastModifiedBy>Zulma Julieth Bonilla Macias</cp:lastModifiedBy>
  <cp:revision>385</cp:revision>
  <dcterms:created xsi:type="dcterms:W3CDTF">2018-03-16T16:08:55Z</dcterms:created>
  <dcterms:modified xsi:type="dcterms:W3CDTF">2023-06-01T16:28:22Z</dcterms:modified>
</cp:coreProperties>
</file>